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AF55DEA-04EA-4849-8328-337387E3B0E4}" type="datetimeFigureOut">
              <a:rPr lang="en-US" smtClean="0"/>
              <a:t>4/28/2010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DD3B72F-961B-4E82-94F7-A4EB38AB799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F55DEA-04EA-4849-8328-337387E3B0E4}" type="datetimeFigureOut">
              <a:rPr lang="en-US" smtClean="0"/>
              <a:t>4/28/2010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3B72F-961B-4E82-94F7-A4EB38AB799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F55DEA-04EA-4849-8328-337387E3B0E4}" type="datetimeFigureOut">
              <a:rPr lang="en-US" smtClean="0"/>
              <a:t>4/28/2010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3B72F-961B-4E82-94F7-A4EB38AB799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AF55DEA-04EA-4849-8328-337387E3B0E4}" type="datetimeFigureOut">
              <a:rPr lang="en-US" smtClean="0"/>
              <a:t>4/28/2010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3B72F-961B-4E82-94F7-A4EB38AB799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AF55DEA-04EA-4849-8328-337387E3B0E4}" type="datetimeFigureOut">
              <a:rPr lang="en-US" smtClean="0"/>
              <a:t>4/28/2010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D3B72F-961B-4E82-94F7-A4EB38AB7992}"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AF55DEA-04EA-4849-8328-337387E3B0E4}" type="datetimeFigureOut">
              <a:rPr lang="en-US" smtClean="0"/>
              <a:t>4/28/2010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D3B72F-961B-4E82-94F7-A4EB38AB799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AF55DEA-04EA-4849-8328-337387E3B0E4}" type="datetimeFigureOut">
              <a:rPr lang="en-US" smtClean="0"/>
              <a:t>4/28/2010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D3B72F-961B-4E82-94F7-A4EB38AB799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AF55DEA-04EA-4849-8328-337387E3B0E4}" type="datetimeFigureOut">
              <a:rPr lang="en-US" smtClean="0"/>
              <a:t>4/28/2010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D3B72F-961B-4E82-94F7-A4EB38AB799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AF55DEA-04EA-4849-8328-337387E3B0E4}" type="datetimeFigureOut">
              <a:rPr lang="en-US" smtClean="0"/>
              <a:t>4/28/2010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D3B72F-961B-4E82-94F7-A4EB38AB799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AF55DEA-04EA-4849-8328-337387E3B0E4}" type="datetimeFigureOut">
              <a:rPr lang="en-US" smtClean="0"/>
              <a:t>4/28/2010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D3B72F-961B-4E82-94F7-A4EB38AB799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AF55DEA-04EA-4849-8328-337387E3B0E4}" type="datetimeFigureOut">
              <a:rPr lang="en-US" smtClean="0"/>
              <a:t>4/28/2010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DD3B72F-961B-4E82-94F7-A4EB38AB7992}"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AF55DEA-04EA-4849-8328-337387E3B0E4}" type="datetimeFigureOut">
              <a:rPr lang="en-US" smtClean="0"/>
              <a:t>4/28/2010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DD3B72F-961B-4E82-94F7-A4EB38AB7992}"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landscaper.net/timelin.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Vietnam War</a:t>
            </a:r>
            <a:endParaRPr lang="en-US" dirty="0"/>
          </a:p>
        </p:txBody>
      </p:sp>
      <p:sp>
        <p:nvSpPr>
          <p:cNvPr id="3" name="Subtitle 2"/>
          <p:cNvSpPr>
            <a:spLocks noGrp="1"/>
          </p:cNvSpPr>
          <p:nvPr>
            <p:ph type="subTitle" idx="1"/>
          </p:nvPr>
        </p:nvSpPr>
        <p:spPr/>
        <p:txBody>
          <a:bodyPr/>
          <a:lstStyle/>
          <a:p>
            <a:r>
              <a:rPr lang="en-US" dirty="0" smtClean="0"/>
              <a:t>1954-1975 and Beyond</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chor="ctr"/>
          <a:lstStyle/>
          <a:p>
            <a:r>
              <a:rPr lang="en-US" dirty="0" smtClean="0"/>
              <a:t>Total Dead: </a:t>
            </a:r>
            <a:endParaRPr lang="en-US" dirty="0" smtClean="0"/>
          </a:p>
          <a:p>
            <a:pPr lvl="1"/>
            <a:r>
              <a:rPr lang="en-US" b="1" dirty="0" smtClean="0"/>
              <a:t>58,209</a:t>
            </a:r>
            <a:endParaRPr lang="en-US" dirty="0" smtClean="0"/>
          </a:p>
          <a:p>
            <a:r>
              <a:rPr lang="en-US" dirty="0" smtClean="0"/>
              <a:t>Total Missing (as of 2000): </a:t>
            </a:r>
            <a:endParaRPr lang="en-US" dirty="0" smtClean="0"/>
          </a:p>
          <a:p>
            <a:pPr lvl="1"/>
            <a:r>
              <a:rPr lang="en-US" b="1" dirty="0" smtClean="0"/>
              <a:t>1,992 </a:t>
            </a:r>
            <a:r>
              <a:rPr lang="en-US" b="1" dirty="0" smtClean="0"/>
              <a:t>(646 cases closed; the rest still open)</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vietnam-war-1.jpg"/>
          <p:cNvPicPr>
            <a:picLocks noGrp="1" noChangeAspect="1"/>
          </p:cNvPicPr>
          <p:nvPr>
            <p:ph idx="1"/>
          </p:nvPr>
        </p:nvPicPr>
        <p:blipFill>
          <a:blip r:embed="rId2" cstate="print"/>
          <a:stretch>
            <a:fillRect/>
          </a:stretch>
        </p:blipFill>
        <p:spPr>
          <a:xfrm>
            <a:off x="381001" y="1828801"/>
            <a:ext cx="3701556" cy="3048000"/>
          </a:xfrm>
        </p:spPr>
      </p:pic>
      <p:pic>
        <p:nvPicPr>
          <p:cNvPr id="5" name="Picture 4" descr="vietnam war 2.jpg"/>
          <p:cNvPicPr>
            <a:picLocks noChangeAspect="1"/>
          </p:cNvPicPr>
          <p:nvPr/>
        </p:nvPicPr>
        <p:blipFill>
          <a:blip r:embed="rId3" cstate="print"/>
          <a:stretch>
            <a:fillRect/>
          </a:stretch>
        </p:blipFill>
        <p:spPr>
          <a:xfrm>
            <a:off x="4343400" y="3200400"/>
            <a:ext cx="3962400" cy="30480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vietnam war 3.jpg"/>
          <p:cNvPicPr>
            <a:picLocks noGrp="1" noChangeAspect="1"/>
          </p:cNvPicPr>
          <p:nvPr>
            <p:ph idx="1"/>
          </p:nvPr>
        </p:nvPicPr>
        <p:blipFill>
          <a:blip r:embed="rId2" cstate="print"/>
          <a:stretch>
            <a:fillRect/>
          </a:stretch>
        </p:blipFill>
        <p:spPr>
          <a:xfrm>
            <a:off x="381000" y="2057400"/>
            <a:ext cx="2857500" cy="2857500"/>
          </a:xfrm>
        </p:spPr>
      </p:pic>
      <p:pic>
        <p:nvPicPr>
          <p:cNvPr id="5" name="Picture 4" descr="vietnam war 4.jpg"/>
          <p:cNvPicPr>
            <a:picLocks noChangeAspect="1"/>
          </p:cNvPicPr>
          <p:nvPr/>
        </p:nvPicPr>
        <p:blipFill>
          <a:blip r:embed="rId3" cstate="print"/>
          <a:stretch>
            <a:fillRect/>
          </a:stretch>
        </p:blipFill>
        <p:spPr>
          <a:xfrm>
            <a:off x="3505200" y="2514600"/>
            <a:ext cx="5432582" cy="41402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vietnam war 4.jpg"/>
          <p:cNvPicPr>
            <a:picLocks noGrp="1" noChangeAspect="1"/>
          </p:cNvPicPr>
          <p:nvPr>
            <p:ph idx="1"/>
          </p:nvPr>
        </p:nvPicPr>
        <p:blipFill>
          <a:blip r:embed="rId2" cstate="print"/>
          <a:stretch>
            <a:fillRect/>
          </a:stretch>
        </p:blipFill>
        <p:spPr>
          <a:xfrm>
            <a:off x="228600" y="1447800"/>
            <a:ext cx="3374198" cy="3429000"/>
          </a:xfrm>
        </p:spPr>
      </p:pic>
      <p:pic>
        <p:nvPicPr>
          <p:cNvPr id="5" name="Picture 4" descr="vietnam war 7.jpg"/>
          <p:cNvPicPr>
            <a:picLocks noChangeAspect="1"/>
          </p:cNvPicPr>
          <p:nvPr/>
        </p:nvPicPr>
        <p:blipFill>
          <a:blip r:embed="rId3" cstate="print"/>
          <a:stretch>
            <a:fillRect/>
          </a:stretch>
        </p:blipFill>
        <p:spPr>
          <a:xfrm>
            <a:off x="4191000" y="685800"/>
            <a:ext cx="4619484" cy="3125851"/>
          </a:xfrm>
          <a:prstGeom prst="rect">
            <a:avLst/>
          </a:prstGeom>
        </p:spPr>
      </p:pic>
      <p:pic>
        <p:nvPicPr>
          <p:cNvPr id="6" name="Picture 5" descr="vietnam war 8.jpg"/>
          <p:cNvPicPr>
            <a:picLocks noChangeAspect="1"/>
          </p:cNvPicPr>
          <p:nvPr/>
        </p:nvPicPr>
        <p:blipFill>
          <a:blip r:embed="rId4" cstate="print"/>
          <a:stretch>
            <a:fillRect/>
          </a:stretch>
        </p:blipFill>
        <p:spPr>
          <a:xfrm>
            <a:off x="5181600" y="3962400"/>
            <a:ext cx="3657600" cy="274320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vietnam war 9.jpg"/>
          <p:cNvPicPr>
            <a:picLocks noGrp="1" noChangeAspect="1"/>
          </p:cNvPicPr>
          <p:nvPr>
            <p:ph idx="1"/>
          </p:nvPr>
        </p:nvPicPr>
        <p:blipFill>
          <a:blip r:embed="rId2" cstate="print"/>
          <a:stretch>
            <a:fillRect/>
          </a:stretch>
        </p:blipFill>
        <p:spPr>
          <a:xfrm>
            <a:off x="152400" y="3435693"/>
            <a:ext cx="4495800" cy="3128834"/>
          </a:xfrm>
        </p:spPr>
      </p:pic>
      <p:pic>
        <p:nvPicPr>
          <p:cNvPr id="5" name="Picture 4" descr="vietnam war 10.jpg"/>
          <p:cNvPicPr>
            <a:picLocks noChangeAspect="1"/>
          </p:cNvPicPr>
          <p:nvPr/>
        </p:nvPicPr>
        <p:blipFill>
          <a:blip r:embed="rId3" cstate="print"/>
          <a:stretch>
            <a:fillRect/>
          </a:stretch>
        </p:blipFill>
        <p:spPr>
          <a:xfrm>
            <a:off x="1371600" y="381000"/>
            <a:ext cx="2120900" cy="2763192"/>
          </a:xfrm>
          <a:prstGeom prst="rect">
            <a:avLst/>
          </a:prstGeom>
        </p:spPr>
      </p:pic>
      <p:pic>
        <p:nvPicPr>
          <p:cNvPr id="8" name="Picture 7" descr="vietnam war 14.jpg"/>
          <p:cNvPicPr>
            <a:picLocks noChangeAspect="1"/>
          </p:cNvPicPr>
          <p:nvPr/>
        </p:nvPicPr>
        <p:blipFill>
          <a:blip r:embed="rId4" cstate="print"/>
          <a:stretch>
            <a:fillRect/>
          </a:stretch>
        </p:blipFill>
        <p:spPr>
          <a:xfrm>
            <a:off x="5943600" y="2971801"/>
            <a:ext cx="2957513" cy="3352800"/>
          </a:xfrm>
          <a:prstGeom prst="rect">
            <a:avLst/>
          </a:prstGeom>
        </p:spPr>
      </p:pic>
      <p:sp>
        <p:nvSpPr>
          <p:cNvPr id="9" name="TextBox 8"/>
          <p:cNvSpPr txBox="1"/>
          <p:nvPr/>
        </p:nvSpPr>
        <p:spPr>
          <a:xfrm>
            <a:off x="4191000" y="1752600"/>
            <a:ext cx="2362200" cy="400110"/>
          </a:xfrm>
          <a:prstGeom prst="rect">
            <a:avLst/>
          </a:prstGeom>
          <a:noFill/>
        </p:spPr>
        <p:txBody>
          <a:bodyPr wrap="square" rtlCol="0">
            <a:spAutoFit/>
          </a:bodyPr>
          <a:lstStyle/>
          <a:p>
            <a:r>
              <a:rPr lang="en-US" sz="1000" dirty="0" smtClean="0"/>
              <a:t>below: right Red Cross worker ; left nurses arriving</a:t>
            </a:r>
            <a:endParaRPr lang="en-US" sz="1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vietnam war 12.jpg"/>
          <p:cNvPicPr>
            <a:picLocks noGrp="1" noChangeAspect="1"/>
          </p:cNvPicPr>
          <p:nvPr>
            <p:ph idx="1"/>
          </p:nvPr>
        </p:nvPicPr>
        <p:blipFill>
          <a:blip r:embed="rId2" cstate="print"/>
          <a:stretch>
            <a:fillRect/>
          </a:stretch>
        </p:blipFill>
        <p:spPr>
          <a:xfrm>
            <a:off x="304800" y="457200"/>
            <a:ext cx="4229100" cy="2819400"/>
          </a:xfrm>
        </p:spPr>
      </p:pic>
      <p:pic>
        <p:nvPicPr>
          <p:cNvPr id="5" name="Picture 4" descr="vietnam war 13.jpg"/>
          <p:cNvPicPr>
            <a:picLocks noChangeAspect="1"/>
          </p:cNvPicPr>
          <p:nvPr/>
        </p:nvPicPr>
        <p:blipFill>
          <a:blip r:embed="rId3" cstate="print"/>
          <a:stretch>
            <a:fillRect/>
          </a:stretch>
        </p:blipFill>
        <p:spPr>
          <a:xfrm>
            <a:off x="4419600" y="3505200"/>
            <a:ext cx="4114800" cy="2966484"/>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Lest We Forget</a:t>
            </a:r>
            <a:endParaRPr lang="en-US" dirty="0"/>
          </a:p>
        </p:txBody>
      </p:sp>
      <p:pic>
        <p:nvPicPr>
          <p:cNvPr id="4" name="Content Placeholder 3" descr="vietnam war 4.jpg"/>
          <p:cNvPicPr>
            <a:picLocks noGrp="1" noChangeAspect="1"/>
          </p:cNvPicPr>
          <p:nvPr>
            <p:ph idx="1"/>
          </p:nvPr>
        </p:nvPicPr>
        <p:blipFill>
          <a:blip r:embed="rId2" cstate="print"/>
          <a:stretch>
            <a:fillRect/>
          </a:stretch>
        </p:blipFill>
        <p:spPr>
          <a:xfrm>
            <a:off x="1485900" y="2059781"/>
            <a:ext cx="6172200" cy="414020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Lest We Forget</a:t>
            </a:r>
            <a:endParaRPr lang="en-US" dirty="0"/>
          </a:p>
        </p:txBody>
      </p:sp>
      <p:pic>
        <p:nvPicPr>
          <p:cNvPr id="4" name="Content Placeholder 3" descr="vietnam war 13.jpg"/>
          <p:cNvPicPr>
            <a:picLocks noGrp="1" noChangeAspect="1"/>
          </p:cNvPicPr>
          <p:nvPr>
            <p:ph idx="1"/>
          </p:nvPr>
        </p:nvPicPr>
        <p:blipFill>
          <a:blip r:embed="rId2" cstate="print"/>
          <a:stretch>
            <a:fillRect/>
          </a:stretch>
        </p:blipFill>
        <p:spPr>
          <a:xfrm>
            <a:off x="381000" y="1981200"/>
            <a:ext cx="3352800" cy="4470400"/>
          </a:xfrm>
        </p:spPr>
      </p:pic>
      <p:pic>
        <p:nvPicPr>
          <p:cNvPr id="5" name="Picture 4" descr="vietnam war 13.jpg"/>
          <p:cNvPicPr>
            <a:picLocks noChangeAspect="1"/>
          </p:cNvPicPr>
          <p:nvPr/>
        </p:nvPicPr>
        <p:blipFill>
          <a:blip r:embed="rId3" cstate="print"/>
          <a:stretch>
            <a:fillRect/>
          </a:stretch>
        </p:blipFill>
        <p:spPr>
          <a:xfrm>
            <a:off x="5562600" y="2362200"/>
            <a:ext cx="2803906" cy="42164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b="1" dirty="0" smtClean="0"/>
              <a:t>1954</a:t>
            </a:r>
            <a:r>
              <a:rPr lang="en-US" dirty="0" smtClean="0"/>
              <a:t>:</a:t>
            </a:r>
          </a:p>
          <a:p>
            <a:pPr lvl="1"/>
            <a:r>
              <a:rPr lang="en-US" dirty="0" smtClean="0"/>
              <a:t> U.S. Involvement in Vietnam begins when we jump in to help France with the growing problem</a:t>
            </a:r>
          </a:p>
          <a:p>
            <a:pPr lvl="1"/>
            <a:r>
              <a:rPr lang="en-US" dirty="0" smtClean="0"/>
              <a:t>Between 1954 and 1964 our presence in Vietnam gradually increases</a:t>
            </a:r>
          </a:p>
          <a:p>
            <a:r>
              <a:rPr lang="en-US" b="1" dirty="0" smtClean="0"/>
              <a:t>1959</a:t>
            </a:r>
            <a:r>
              <a:rPr lang="en-US" dirty="0" smtClean="0"/>
              <a:t>: </a:t>
            </a:r>
          </a:p>
          <a:p>
            <a:pPr lvl="1"/>
            <a:r>
              <a:rPr lang="en-US" dirty="0" smtClean="0"/>
              <a:t>First American life lost</a:t>
            </a:r>
          </a:p>
          <a:p>
            <a:r>
              <a:rPr lang="en-US" b="1" dirty="0" smtClean="0"/>
              <a:t>1964</a:t>
            </a:r>
            <a:r>
              <a:rPr lang="en-US" dirty="0" smtClean="0"/>
              <a:t>:</a:t>
            </a:r>
          </a:p>
          <a:p>
            <a:pPr lvl="1"/>
            <a:r>
              <a:rPr lang="en-US" dirty="0" smtClean="0"/>
              <a:t>Vietcong (communist civilian troops) attack several major strategic areas losing 100 men while the South Vietnamese Army of the Republic of Vietnam loses only 4</a:t>
            </a:r>
          </a:p>
          <a:p>
            <a:pPr lvl="1"/>
            <a:r>
              <a:rPr lang="en-US" dirty="0" smtClean="0"/>
              <a:t> Tonkin Gulf Resolution: President Johnson is given authority from the U.S. Congress to use whatever force he thinks is necessary to limit attacks on American soldiers and stop the further spread of Communism</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b="1" dirty="0" smtClean="0"/>
              <a:t>1965</a:t>
            </a:r>
            <a:r>
              <a:rPr lang="en-US" dirty="0" smtClean="0"/>
              <a:t>:</a:t>
            </a:r>
          </a:p>
          <a:p>
            <a:pPr lvl="1"/>
            <a:r>
              <a:rPr lang="en-US" dirty="0" smtClean="0"/>
              <a:t>Camp Holloway is attacked by the Viet Cong</a:t>
            </a:r>
          </a:p>
          <a:p>
            <a:pPr lvl="1"/>
            <a:r>
              <a:rPr lang="en-US" dirty="0" smtClean="0"/>
              <a:t>Australian troops are sent in to reinforce American troops</a:t>
            </a:r>
          </a:p>
          <a:p>
            <a:pPr lvl="1"/>
            <a:r>
              <a:rPr lang="en-US" dirty="0" smtClean="0"/>
              <a:t>First Medal of Honor awarded posthumously to U.S. Marine Corps LT. Frank </a:t>
            </a:r>
            <a:r>
              <a:rPr lang="en-US" dirty="0" err="1" smtClean="0"/>
              <a:t>Reasoner</a:t>
            </a:r>
            <a:r>
              <a:rPr lang="en-US" dirty="0" smtClean="0"/>
              <a:t> of Kellogg, ID</a:t>
            </a:r>
          </a:p>
          <a:p>
            <a:pPr lvl="1"/>
            <a:r>
              <a:rPr lang="en-US" dirty="0" smtClean="0"/>
              <a:t>U.S. troop numbers raised to 125,000</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chor="ctr"/>
          <a:lstStyle/>
          <a:p>
            <a:r>
              <a:rPr lang="en-US" b="1" dirty="0" smtClean="0"/>
              <a:t>1966</a:t>
            </a:r>
            <a:r>
              <a:rPr lang="en-US" dirty="0" smtClean="0"/>
              <a:t>:</a:t>
            </a:r>
          </a:p>
          <a:p>
            <a:pPr lvl="1"/>
            <a:r>
              <a:rPr lang="en-US" dirty="0" smtClean="0"/>
              <a:t>U.S. attacks for the first time near Hanoi (the capitol of the Communist Government led by Ho Chi Minh)</a:t>
            </a:r>
          </a:p>
          <a:p>
            <a:r>
              <a:rPr lang="en-US" b="1" dirty="0" smtClean="0"/>
              <a:t>1967</a:t>
            </a:r>
            <a:r>
              <a:rPr lang="en-US" dirty="0" smtClean="0"/>
              <a:t>:</a:t>
            </a:r>
          </a:p>
          <a:p>
            <a:pPr lvl="1"/>
            <a:r>
              <a:rPr lang="en-US" dirty="0" smtClean="0"/>
              <a:t>U.S. troop strength is up to 500,000</a:t>
            </a:r>
          </a:p>
          <a:p>
            <a:pPr lvl="1"/>
            <a:r>
              <a:rPr lang="en-US" dirty="0" smtClean="0"/>
              <a:t>9,000 + troops killed just during this year</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b="1" dirty="0" smtClean="0"/>
              <a:t>1968</a:t>
            </a:r>
            <a:r>
              <a:rPr lang="en-US" dirty="0" smtClean="0"/>
              <a:t>:</a:t>
            </a:r>
          </a:p>
          <a:p>
            <a:pPr lvl="1"/>
            <a:r>
              <a:rPr lang="en-US" dirty="0" smtClean="0"/>
              <a:t>During the Vietnamese holiday of Tet, a truce is called.  The Viet Cong violate the truce attacking in the city of Saigon.  Communist troops take over the U.S. Embassy.  It takes two weeks to completely defeat the Viet Cong in the city.  In terms of troop loss, the Viet Cong lost 10,000 men so it was a defeat.  Reality was that it was a decisive victory for the Viet Cong as American’s could not believe that our embassy was taken</a:t>
            </a:r>
          </a:p>
          <a:p>
            <a:pPr lvl="1"/>
            <a:r>
              <a:rPr lang="en-US" dirty="0" smtClean="0"/>
              <a:t>My Lai Massacre:  Members from Charlie Company of the 1</a:t>
            </a:r>
            <a:r>
              <a:rPr lang="en-US" baseline="30000" dirty="0" smtClean="0"/>
              <a:t>st</a:t>
            </a:r>
            <a:r>
              <a:rPr lang="en-US" dirty="0" smtClean="0"/>
              <a:t> battalion, 20</a:t>
            </a:r>
            <a:r>
              <a:rPr lang="en-US" baseline="30000" dirty="0" smtClean="0"/>
              <a:t>th</a:t>
            </a:r>
            <a:r>
              <a:rPr lang="en-US" dirty="0" smtClean="0"/>
              <a:t> Infantry are ordered to go into the village suspected to be a Viet Cong hideout with guns blazing.  American soldiers kill 200-500 innocent villagers</a:t>
            </a:r>
          </a:p>
          <a:p>
            <a:pPr lvl="1"/>
            <a:r>
              <a:rPr lang="en-US" dirty="0" smtClean="0"/>
              <a:t>Communist make second attempt to defeat South Vietnamese cities</a:t>
            </a:r>
          </a:p>
          <a:p>
            <a:pPr lvl="1"/>
            <a:r>
              <a:rPr lang="en-US" dirty="0" smtClean="0"/>
              <a:t>Richard Nixon is elected President of the United States</a:t>
            </a:r>
          </a:p>
          <a:p>
            <a:pPr lvl="1"/>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20000"/>
          </a:bodyPr>
          <a:lstStyle/>
          <a:p>
            <a:r>
              <a:rPr lang="en-US" sz="2800" b="1" dirty="0" smtClean="0"/>
              <a:t>1969</a:t>
            </a:r>
            <a:r>
              <a:rPr lang="en-US" sz="2800" dirty="0" smtClean="0"/>
              <a:t>:</a:t>
            </a:r>
          </a:p>
          <a:p>
            <a:pPr lvl="1"/>
            <a:r>
              <a:rPr lang="en-US" dirty="0" smtClean="0"/>
              <a:t>Battle of Hamburger Hill: 10 day battle for Ap Bia Mountain considered to be one of the worst battles of the war.  56 Americans killed 420 injured</a:t>
            </a:r>
          </a:p>
          <a:p>
            <a:pPr lvl="1"/>
            <a:r>
              <a:rPr lang="en-US" dirty="0" smtClean="0"/>
              <a:t>Cambodia is secretly bombed</a:t>
            </a:r>
          </a:p>
          <a:p>
            <a:pPr lvl="1"/>
            <a:r>
              <a:rPr lang="en-US" dirty="0" smtClean="0"/>
              <a:t>Nixon starts to remove troops.  By end of 1969 there are 479,000 troops there</a:t>
            </a:r>
          </a:p>
          <a:p>
            <a:pPr lvl="1"/>
            <a:r>
              <a:rPr lang="en-US" dirty="0" smtClean="0"/>
              <a:t>During the month of November 250,000 gather on the mall at Washington D.C. to protest the War</a:t>
            </a:r>
          </a:p>
          <a:p>
            <a:pPr lvl="1"/>
            <a:r>
              <a:rPr lang="en-US" dirty="0" smtClean="0"/>
              <a:t>Concert at Woodstock occurs</a:t>
            </a:r>
          </a:p>
          <a:p>
            <a:pPr lvl="1"/>
            <a:r>
              <a:rPr lang="en-US" dirty="0" smtClean="0"/>
              <a:t>400,000 men women and children go to Bethel, New York to participate in a music festival</a:t>
            </a:r>
          </a:p>
          <a:p>
            <a:pPr lvl="1"/>
            <a:r>
              <a:rPr lang="en-US" dirty="0" smtClean="0"/>
              <a:t>Lots of music, lots of drugs, and lots of rain</a:t>
            </a:r>
          </a:p>
          <a:p>
            <a:pPr lvl="1"/>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sz="2800" b="1" dirty="0" smtClean="0"/>
              <a:t>1970’s</a:t>
            </a:r>
            <a:endParaRPr lang="en-US" sz="2800" dirty="0" smtClean="0"/>
          </a:p>
          <a:p>
            <a:pPr lvl="1"/>
            <a:r>
              <a:rPr lang="en-US" dirty="0" smtClean="0"/>
              <a:t>There is a growing dislike for the war.  People want it to be over including Congress.  Peace talks are on going</a:t>
            </a:r>
          </a:p>
          <a:p>
            <a:r>
              <a:rPr lang="en-US" sz="2800" b="1" dirty="0" smtClean="0"/>
              <a:t>1971</a:t>
            </a:r>
            <a:r>
              <a:rPr lang="en-US" sz="2800" dirty="0" smtClean="0"/>
              <a:t>: </a:t>
            </a:r>
            <a:endParaRPr lang="en-US" sz="2800" dirty="0" smtClean="0"/>
          </a:p>
          <a:p>
            <a:pPr lvl="1"/>
            <a:r>
              <a:rPr lang="en-US" dirty="0" smtClean="0"/>
              <a:t>Congress </a:t>
            </a:r>
            <a:r>
              <a:rPr lang="en-US" dirty="0" smtClean="0"/>
              <a:t>cuts of funding and military support to the area</a:t>
            </a:r>
          </a:p>
          <a:p>
            <a:r>
              <a:rPr lang="en-US" sz="2800" b="1" dirty="0" smtClean="0"/>
              <a:t>1972</a:t>
            </a:r>
            <a:r>
              <a:rPr lang="en-US" sz="2800" dirty="0" smtClean="0"/>
              <a:t>: </a:t>
            </a:r>
            <a:endParaRPr lang="en-US" sz="2800" dirty="0" smtClean="0"/>
          </a:p>
          <a:p>
            <a:pPr lvl="1"/>
            <a:r>
              <a:rPr lang="en-US" dirty="0" smtClean="0"/>
              <a:t>Nixon </a:t>
            </a:r>
            <a:r>
              <a:rPr lang="en-US" dirty="0" smtClean="0"/>
              <a:t>brings the number of U.S. troops in Vietnam down to 29,000</a:t>
            </a:r>
          </a:p>
          <a:p>
            <a:pPr lvl="1"/>
            <a:r>
              <a:rPr lang="en-US" dirty="0" smtClean="0"/>
              <a:t>January 1973: final portion of peace talks begin</a:t>
            </a:r>
          </a:p>
          <a:p>
            <a:pPr lvl="1"/>
            <a:r>
              <a:rPr lang="en-US" dirty="0" smtClean="0"/>
              <a:t>Nixon announces agreement “</a:t>
            </a:r>
            <a:r>
              <a:rPr lang="en-US" b="1" dirty="0" smtClean="0"/>
              <a:t>to end the war and bring peace with honor in Vietnam and S.E. Asia." (</a:t>
            </a:r>
            <a:r>
              <a:rPr lang="en-US" b="1" u="sng" dirty="0" smtClean="0">
                <a:hlinkClick r:id="rId2"/>
              </a:rPr>
              <a:t>http://www.landscaper.net/timelin.htm</a:t>
            </a:r>
            <a:r>
              <a:rPr lang="en-US" b="1" dirty="0" smtClean="0"/>
              <a:t>)</a:t>
            </a:r>
            <a:endParaRPr lang="en-US" dirty="0" smtClean="0"/>
          </a:p>
          <a:p>
            <a:pPr lvl="1"/>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lvl="1"/>
            <a:r>
              <a:rPr lang="en-US" dirty="0" smtClean="0"/>
              <a:t>January 25: official end of war</a:t>
            </a:r>
            <a:endParaRPr lang="en-US" sz="3400" dirty="0" smtClean="0"/>
          </a:p>
          <a:p>
            <a:pPr lvl="1"/>
            <a:r>
              <a:rPr lang="en-US" dirty="0" smtClean="0"/>
              <a:t>It will take 3 months to have most POW’s released and bring home 23,000 troops</a:t>
            </a:r>
            <a:endParaRPr lang="en-US" sz="3400" dirty="0" smtClean="0"/>
          </a:p>
          <a:p>
            <a:pPr lvl="1"/>
            <a:r>
              <a:rPr lang="en-US" dirty="0" smtClean="0"/>
              <a:t>November: War Powers Act passed through Congress limiting Presidential authority to commit troops without Congressional permission</a:t>
            </a:r>
            <a:endParaRPr lang="en-US" sz="3400" dirty="0" smtClean="0"/>
          </a:p>
          <a:p>
            <a:r>
              <a:rPr lang="en-US" sz="2800" b="1" dirty="0" smtClean="0"/>
              <a:t>1974</a:t>
            </a:r>
            <a:r>
              <a:rPr lang="en-US" sz="2800" dirty="0" smtClean="0"/>
              <a:t>: </a:t>
            </a:r>
            <a:endParaRPr lang="en-US" sz="3600" dirty="0" smtClean="0"/>
          </a:p>
          <a:p>
            <a:pPr lvl="1"/>
            <a:r>
              <a:rPr lang="en-US" dirty="0" smtClean="0"/>
              <a:t>Nixon resigns Gerald Ford becomes the only President not elected to either the position of President or Vice President</a:t>
            </a:r>
            <a:endParaRPr lang="en-US" sz="3400" dirty="0" smtClean="0"/>
          </a:p>
          <a:p>
            <a:r>
              <a:rPr lang="en-US" sz="2800" b="1" dirty="0" smtClean="0"/>
              <a:t>1975:</a:t>
            </a:r>
            <a:endParaRPr lang="en-US" sz="3600" dirty="0" smtClean="0"/>
          </a:p>
          <a:p>
            <a:pPr lvl="1"/>
            <a:r>
              <a:rPr lang="en-US" dirty="0" smtClean="0"/>
              <a:t>The last American soldier is killed</a:t>
            </a:r>
            <a:endParaRPr lang="en-US" sz="3400" dirty="0" smtClean="0"/>
          </a:p>
          <a:p>
            <a:pPr lvl="1"/>
            <a:r>
              <a:rPr lang="en-US" dirty="0" smtClean="0"/>
              <a:t>Last Americans are evacuated by helicopter from U.S. Embassy roof</a:t>
            </a:r>
            <a:endParaRPr lang="en-US" sz="3400" dirty="0" smtClean="0"/>
          </a:p>
          <a:p>
            <a:pPr lvl="1"/>
            <a:r>
              <a:rPr lang="en-US" dirty="0" smtClean="0"/>
              <a:t>Saigon government surrenders to Viet Cong</a:t>
            </a:r>
            <a:endParaRPr lang="en-US" sz="3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800" b="1" dirty="0" smtClean="0"/>
              <a:t>1982:</a:t>
            </a:r>
            <a:endParaRPr lang="en-US" sz="3600" dirty="0" smtClean="0"/>
          </a:p>
          <a:p>
            <a:pPr lvl="1"/>
            <a:r>
              <a:rPr lang="en-US" dirty="0" smtClean="0"/>
              <a:t>Talks begin regarding remaining American POW’s</a:t>
            </a:r>
            <a:endParaRPr lang="en-US" sz="3400" dirty="0" smtClean="0"/>
          </a:p>
          <a:p>
            <a:pPr lvl="1"/>
            <a:r>
              <a:rPr lang="en-US" dirty="0" smtClean="0"/>
              <a:t>Completion of Vietnam Veterans Memorial</a:t>
            </a:r>
            <a:endParaRPr lang="en-US" sz="3400" dirty="0" smtClean="0"/>
          </a:p>
          <a:p>
            <a:r>
              <a:rPr lang="en-US" sz="2800" b="1" dirty="0" smtClean="0"/>
              <a:t>1991:</a:t>
            </a:r>
            <a:endParaRPr lang="en-US" sz="3600" dirty="0" smtClean="0"/>
          </a:p>
          <a:p>
            <a:pPr lvl="1"/>
            <a:r>
              <a:rPr lang="en-US" dirty="0" smtClean="0"/>
              <a:t>Office is established in Hanoi to search for missing soldiers</a:t>
            </a:r>
            <a:endParaRPr lang="en-US" sz="3400" dirty="0" smtClean="0"/>
          </a:p>
          <a:p>
            <a:r>
              <a:rPr lang="en-US" sz="2800" b="1" dirty="0" smtClean="0"/>
              <a:t>1995:</a:t>
            </a:r>
            <a:endParaRPr lang="en-US" sz="3600" dirty="0" smtClean="0"/>
          </a:p>
          <a:p>
            <a:pPr lvl="1"/>
            <a:r>
              <a:rPr lang="en-US" dirty="0" smtClean="0"/>
              <a:t>U.S. Embassy reopens in Hanoi</a:t>
            </a:r>
            <a:endParaRPr lang="en-US" sz="3400" dirty="0" smtClean="0"/>
          </a:p>
          <a:p>
            <a:pPr>
              <a:buNone/>
            </a:pPr>
            <a:endParaRPr lang="en-US" sz="3600" dirty="0" smtClean="0"/>
          </a:p>
          <a:p>
            <a:pPr lvl="1"/>
            <a:endParaRPr lang="en-US" sz="34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47</TotalTime>
  <Words>683</Words>
  <Application>Microsoft Office PowerPoint</Application>
  <PresentationFormat>On-screen Show (4:3)</PresentationFormat>
  <Paragraphs>64</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Flow</vt:lpstr>
      <vt:lpstr>The Vietnam War</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Lest We Forget</vt:lpstr>
      <vt:lpstr>Lest We Forget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Vietnam War</dc:title>
  <dc:creator>Mari Beth</dc:creator>
  <cp:lastModifiedBy>Mari Beth</cp:lastModifiedBy>
  <cp:revision>6</cp:revision>
  <dcterms:created xsi:type="dcterms:W3CDTF">2010-04-29T00:39:06Z</dcterms:created>
  <dcterms:modified xsi:type="dcterms:W3CDTF">2010-04-29T01:26:16Z</dcterms:modified>
</cp:coreProperties>
</file>